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5" r:id="rId1"/>
  </p:sldMasterIdLst>
  <p:notesMasterIdLst>
    <p:notesMasterId r:id="rId10"/>
  </p:notesMasterIdLst>
  <p:handoutMasterIdLst>
    <p:handoutMasterId r:id="rId11"/>
  </p:handoutMasterIdLst>
  <p:sldIdLst>
    <p:sldId id="256" r:id="rId2"/>
    <p:sldId id="257" r:id="rId3"/>
    <p:sldId id="258" r:id="rId4"/>
    <p:sldId id="259" r:id="rId5"/>
    <p:sldId id="260" r:id="rId6"/>
    <p:sldId id="263" r:id="rId7"/>
    <p:sldId id="26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588"/>
  </p:normalViewPr>
  <p:slideViewPr>
    <p:cSldViewPr snapToGrid="0" snapToObjects="1">
      <p:cViewPr varScale="1">
        <p:scale>
          <a:sx n="105" d="100"/>
          <a:sy n="105" d="100"/>
        </p:scale>
        <p:origin x="304" y="264"/>
      </p:cViewPr>
      <p:guideLst/>
    </p:cSldViewPr>
  </p:slideViewPr>
  <p:notesTextViewPr>
    <p:cViewPr>
      <p:scale>
        <a:sx n="1" d="1"/>
        <a:sy n="1" d="1"/>
      </p:scale>
      <p:origin x="0" y="0"/>
    </p:cViewPr>
  </p:notesTextViewPr>
  <p:notesViewPr>
    <p:cSldViewPr snapToGrid="0" snapToObjects="1">
      <p:cViewPr varScale="1">
        <p:scale>
          <a:sx n="80" d="100"/>
          <a:sy n="80" d="100"/>
        </p:scale>
        <p:origin x="220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8C2848-9154-5A43-9B2B-7CD19F7534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70F4E67-FB04-8B4D-A299-21A5CF4A92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04DA66-99F4-3C40-81B7-FA30754D3AF3}" type="datetimeFigureOut">
              <a:rPr lang="en-US" smtClean="0"/>
              <a:t>7/29/20</a:t>
            </a:fld>
            <a:endParaRPr lang="en-US" dirty="0"/>
          </a:p>
        </p:txBody>
      </p:sp>
      <p:sp>
        <p:nvSpPr>
          <p:cNvPr id="4" name="Footer Placeholder 3">
            <a:extLst>
              <a:ext uri="{FF2B5EF4-FFF2-40B4-BE49-F238E27FC236}">
                <a16:creationId xmlns:a16="http://schemas.microsoft.com/office/drawing/2014/main" id="{77B6208E-CF4A-6241-B1FD-DBAD28BCC8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7ECE2E3-0A4B-FB4E-B4F4-F23F011391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258C9E-F5E4-2449-B912-125854848E2E}" type="slidenum">
              <a:rPr lang="en-US" smtClean="0"/>
              <a:t>‹#›</a:t>
            </a:fld>
            <a:endParaRPr lang="en-US" dirty="0"/>
          </a:p>
        </p:txBody>
      </p:sp>
    </p:spTree>
    <p:extLst>
      <p:ext uri="{BB962C8B-B14F-4D97-AF65-F5344CB8AC3E}">
        <p14:creationId xmlns:p14="http://schemas.microsoft.com/office/powerpoint/2010/main" val="3508403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43BD1-5051-2D4F-B778-C49506DB4A15}" type="datetimeFigureOut">
              <a:rPr lang="en-US" smtClean="0"/>
              <a:t>7/29/20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6AB01-C44D-0A4A-ABB3-062A9222B71C}" type="slidenum">
              <a:rPr lang="en-US" smtClean="0"/>
              <a:t>‹#›</a:t>
            </a:fld>
            <a:endParaRPr lang="en-US" dirty="0"/>
          </a:p>
        </p:txBody>
      </p:sp>
    </p:spTree>
    <p:extLst>
      <p:ext uri="{BB962C8B-B14F-4D97-AF65-F5344CB8AC3E}">
        <p14:creationId xmlns:p14="http://schemas.microsoft.com/office/powerpoint/2010/main" val="390393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56AB01-C44D-0A4A-ABB3-062A9222B71C}" type="slidenum">
              <a:rPr lang="en-US" smtClean="0"/>
              <a:t>1</a:t>
            </a:fld>
            <a:endParaRPr lang="en-US" dirty="0"/>
          </a:p>
        </p:txBody>
      </p:sp>
    </p:spTree>
    <p:extLst>
      <p:ext uri="{BB962C8B-B14F-4D97-AF65-F5344CB8AC3E}">
        <p14:creationId xmlns:p14="http://schemas.microsoft.com/office/powerpoint/2010/main" val="2263150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1B0B0-0609-7A4B-B3AB-0EB8E2C3EF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1564BA-4EC2-5E49-89C3-5FBF4153C8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6B44D0-6C54-9C44-86FC-2388241C32CD}"/>
              </a:ext>
            </a:extLst>
          </p:cNvPr>
          <p:cNvSpPr>
            <a:spLocks noGrp="1"/>
          </p:cNvSpPr>
          <p:nvPr>
            <p:ph type="dt" sz="half" idx="10"/>
          </p:nvPr>
        </p:nvSpPr>
        <p:spPr/>
        <p:txBody>
          <a:bodyPr/>
          <a:lstStyle/>
          <a:p>
            <a:fld id="{ED291B17-9318-49DB-B28B-6E5994AE9581}" type="datetime1">
              <a:rPr lang="en-US" smtClean="0"/>
              <a:t>7/29/20</a:t>
            </a:fld>
            <a:endParaRPr lang="en-US" dirty="0"/>
          </a:p>
        </p:txBody>
      </p:sp>
      <p:sp>
        <p:nvSpPr>
          <p:cNvPr id="5" name="Footer Placeholder 4">
            <a:extLst>
              <a:ext uri="{FF2B5EF4-FFF2-40B4-BE49-F238E27FC236}">
                <a16:creationId xmlns:a16="http://schemas.microsoft.com/office/drawing/2014/main" id="{5CB51186-5426-BF47-8412-5FABFDA15E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9A57F-D666-3943-A1DA-3B5D459A8AC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044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87D5-C9B3-1846-8992-0E81C147D3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43ED33-39E6-3E41-97A0-CD178FB262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9BC743-5817-FB4E-B5B9-54C5E61DC1C6}"/>
              </a:ext>
            </a:extLst>
          </p:cNvPr>
          <p:cNvSpPr>
            <a:spLocks noGrp="1"/>
          </p:cNvSpPr>
          <p:nvPr>
            <p:ph type="dt" sz="half" idx="10"/>
          </p:nvPr>
        </p:nvSpPr>
        <p:spPr/>
        <p:txBody>
          <a:bodyPr/>
          <a:lstStyle/>
          <a:p>
            <a:fld id="{2CED4963-E985-44C4-B8C4-FDD613B7C2F8}" type="datetime1">
              <a:rPr lang="en-US" smtClean="0"/>
              <a:t>7/29/20</a:t>
            </a:fld>
            <a:endParaRPr lang="en-US" dirty="0"/>
          </a:p>
        </p:txBody>
      </p:sp>
      <p:sp>
        <p:nvSpPr>
          <p:cNvPr id="5" name="Footer Placeholder 4">
            <a:extLst>
              <a:ext uri="{FF2B5EF4-FFF2-40B4-BE49-F238E27FC236}">
                <a16:creationId xmlns:a16="http://schemas.microsoft.com/office/drawing/2014/main" id="{1C90D410-30BE-C241-9BA5-56E91810C1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5313FD-6F70-4C47-A673-26D55F0D84C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154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69CDD1-61A0-BA40-94D6-9088889818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A16D74-23ED-9F4A-A388-95E5609C8A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AB36A-28E9-FD4C-BF9F-B873BDCFCF0F}"/>
              </a:ext>
            </a:extLst>
          </p:cNvPr>
          <p:cNvSpPr>
            <a:spLocks noGrp="1"/>
          </p:cNvSpPr>
          <p:nvPr>
            <p:ph type="dt" sz="half" idx="10"/>
          </p:nvPr>
        </p:nvSpPr>
        <p:spPr/>
        <p:txBody>
          <a:bodyPr/>
          <a:lstStyle/>
          <a:p>
            <a:fld id="{ED291B17-9318-49DB-B28B-6E5994AE9581}" type="datetime1">
              <a:rPr lang="en-US" smtClean="0"/>
              <a:t>7/29/20</a:t>
            </a:fld>
            <a:endParaRPr lang="en-US" dirty="0"/>
          </a:p>
        </p:txBody>
      </p:sp>
      <p:sp>
        <p:nvSpPr>
          <p:cNvPr id="5" name="Footer Placeholder 4">
            <a:extLst>
              <a:ext uri="{FF2B5EF4-FFF2-40B4-BE49-F238E27FC236}">
                <a16:creationId xmlns:a16="http://schemas.microsoft.com/office/drawing/2014/main" id="{F28A75A8-F79E-3946-BCB7-7F107CAA12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9D9911-6B67-AE44-991F-93CDE16AE9C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90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4395-FD3C-344B-A582-CE09D089DB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591D8-910B-6D4A-A959-D20501097A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DB357-E469-CF4D-853D-D2388A17521F}"/>
              </a:ext>
            </a:extLst>
          </p:cNvPr>
          <p:cNvSpPr>
            <a:spLocks noGrp="1"/>
          </p:cNvSpPr>
          <p:nvPr>
            <p:ph type="dt" sz="half" idx="10"/>
          </p:nvPr>
        </p:nvSpPr>
        <p:spPr/>
        <p:txBody>
          <a:bodyPr/>
          <a:lstStyle/>
          <a:p>
            <a:fld id="{78DD82B9-B8EE-4375-B6FF-88FA6ABB15D9}" type="datetime1">
              <a:rPr lang="en-US" smtClean="0"/>
              <a:t>7/29/20</a:t>
            </a:fld>
            <a:endParaRPr lang="en-US" dirty="0"/>
          </a:p>
        </p:txBody>
      </p:sp>
      <p:sp>
        <p:nvSpPr>
          <p:cNvPr id="5" name="Footer Placeholder 4">
            <a:extLst>
              <a:ext uri="{FF2B5EF4-FFF2-40B4-BE49-F238E27FC236}">
                <a16:creationId xmlns:a16="http://schemas.microsoft.com/office/drawing/2014/main" id="{6398B9D4-F8CF-8B4B-8A8A-74910BAB98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00EC0C-94DB-114C-9EDF-4F3E38F5CE6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307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7B56-1A8F-AD4D-8259-4234E39BAA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485BD4-0022-AA47-8BAE-D127A854C7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EC6E1-2594-6C4F-89F4-49776DCB3357}"/>
              </a:ext>
            </a:extLst>
          </p:cNvPr>
          <p:cNvSpPr>
            <a:spLocks noGrp="1"/>
          </p:cNvSpPr>
          <p:nvPr>
            <p:ph type="dt" sz="half" idx="10"/>
          </p:nvPr>
        </p:nvSpPr>
        <p:spPr/>
        <p:txBody>
          <a:bodyPr/>
          <a:lstStyle/>
          <a:p>
            <a:fld id="{B2497495-0637-405E-AE64-5CC7506D51F5}" type="datetime1">
              <a:rPr lang="en-US" smtClean="0"/>
              <a:t>7/29/20</a:t>
            </a:fld>
            <a:endParaRPr lang="en-US" dirty="0"/>
          </a:p>
        </p:txBody>
      </p:sp>
      <p:sp>
        <p:nvSpPr>
          <p:cNvPr id="5" name="Footer Placeholder 4">
            <a:extLst>
              <a:ext uri="{FF2B5EF4-FFF2-40B4-BE49-F238E27FC236}">
                <a16:creationId xmlns:a16="http://schemas.microsoft.com/office/drawing/2014/main" id="{F3FA08E8-BCD7-2343-9182-8745D87B56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DFAF62-D8CE-524B-AFFA-0FA906EA833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365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6486-72CA-3B4A-B32B-3007289992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62107-CD2D-E84E-BDA5-3B51BBF220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248395-9082-EA40-B380-49E63351B8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B8859A-0C15-DE43-8480-3964737A725F}"/>
              </a:ext>
            </a:extLst>
          </p:cNvPr>
          <p:cNvSpPr>
            <a:spLocks noGrp="1"/>
          </p:cNvSpPr>
          <p:nvPr>
            <p:ph type="dt" sz="half" idx="10"/>
          </p:nvPr>
        </p:nvSpPr>
        <p:spPr/>
        <p:txBody>
          <a:bodyPr/>
          <a:lstStyle/>
          <a:p>
            <a:fld id="{7BFFD690-9426-415D-8B65-26881E07B2D4}" type="datetime1">
              <a:rPr lang="en-US" smtClean="0"/>
              <a:t>7/29/20</a:t>
            </a:fld>
            <a:endParaRPr lang="en-US" dirty="0"/>
          </a:p>
        </p:txBody>
      </p:sp>
      <p:sp>
        <p:nvSpPr>
          <p:cNvPr id="6" name="Footer Placeholder 5">
            <a:extLst>
              <a:ext uri="{FF2B5EF4-FFF2-40B4-BE49-F238E27FC236}">
                <a16:creationId xmlns:a16="http://schemas.microsoft.com/office/drawing/2014/main" id="{AFF2AFCA-42D5-4D40-8BC6-CFF26BCCFB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7A4D51-F4FC-C644-A958-11F8A7C0949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032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76E0-FDC9-AD4F-AF5C-196B6ECE3D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992031-8A21-E44F-856E-BD00A1E056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6BC4B5-A73A-B048-AAEA-D6E657F94C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DB436E-8E62-6B4D-B907-BF1BBFCE5B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AB619C-CEE9-CD42-AA12-0A89F02993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3B387-9E62-5145-9972-17CAF5A90346}"/>
              </a:ext>
            </a:extLst>
          </p:cNvPr>
          <p:cNvSpPr>
            <a:spLocks noGrp="1"/>
          </p:cNvSpPr>
          <p:nvPr>
            <p:ph type="dt" sz="half" idx="10"/>
          </p:nvPr>
        </p:nvSpPr>
        <p:spPr/>
        <p:txBody>
          <a:bodyPr/>
          <a:lstStyle/>
          <a:p>
            <a:fld id="{ED291B17-9318-49DB-B28B-6E5994AE9581}" type="datetime1">
              <a:rPr lang="en-US" smtClean="0"/>
              <a:t>7/29/20</a:t>
            </a:fld>
            <a:endParaRPr lang="en-US" dirty="0"/>
          </a:p>
        </p:txBody>
      </p:sp>
      <p:sp>
        <p:nvSpPr>
          <p:cNvPr id="8" name="Footer Placeholder 7">
            <a:extLst>
              <a:ext uri="{FF2B5EF4-FFF2-40B4-BE49-F238E27FC236}">
                <a16:creationId xmlns:a16="http://schemas.microsoft.com/office/drawing/2014/main" id="{91EBC99D-26D8-B142-90F7-35E743B357C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B9C90D4-00E1-414E-ACDD-C502466A18E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35449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C9B4-17E5-8F4A-91E9-4C1CAE2282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78090B-7146-114F-B8AC-909792D12AA4}"/>
              </a:ext>
            </a:extLst>
          </p:cNvPr>
          <p:cNvSpPr>
            <a:spLocks noGrp="1"/>
          </p:cNvSpPr>
          <p:nvPr>
            <p:ph type="dt" sz="half" idx="10"/>
          </p:nvPr>
        </p:nvSpPr>
        <p:spPr/>
        <p:txBody>
          <a:bodyPr/>
          <a:lstStyle/>
          <a:p>
            <a:fld id="{5DB4ED54-5B5E-4A04-93D3-5772E3CE3818}" type="datetime1">
              <a:rPr lang="en-US" smtClean="0"/>
              <a:t>7/29/20</a:t>
            </a:fld>
            <a:endParaRPr lang="en-US" dirty="0"/>
          </a:p>
        </p:txBody>
      </p:sp>
      <p:sp>
        <p:nvSpPr>
          <p:cNvPr id="4" name="Footer Placeholder 3">
            <a:extLst>
              <a:ext uri="{FF2B5EF4-FFF2-40B4-BE49-F238E27FC236}">
                <a16:creationId xmlns:a16="http://schemas.microsoft.com/office/drawing/2014/main" id="{844C0103-0D0D-5D42-B185-8D70028359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52E88E-9E57-3143-AB39-E675183BEEC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02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40F053-20F2-7648-BB65-D974F979C96C}"/>
              </a:ext>
            </a:extLst>
          </p:cNvPr>
          <p:cNvSpPr>
            <a:spLocks noGrp="1"/>
          </p:cNvSpPr>
          <p:nvPr>
            <p:ph type="dt" sz="half" idx="10"/>
          </p:nvPr>
        </p:nvSpPr>
        <p:spPr/>
        <p:txBody>
          <a:bodyPr/>
          <a:lstStyle/>
          <a:p>
            <a:fld id="{4EDE50D6-574B-40AF-946F-D52A04ADE379}" type="datetime1">
              <a:rPr lang="en-US" smtClean="0"/>
              <a:t>7/29/20</a:t>
            </a:fld>
            <a:endParaRPr lang="en-US" dirty="0"/>
          </a:p>
        </p:txBody>
      </p:sp>
      <p:sp>
        <p:nvSpPr>
          <p:cNvPr id="3" name="Footer Placeholder 2">
            <a:extLst>
              <a:ext uri="{FF2B5EF4-FFF2-40B4-BE49-F238E27FC236}">
                <a16:creationId xmlns:a16="http://schemas.microsoft.com/office/drawing/2014/main" id="{CBEB5800-2EFD-254E-906B-FB4CBB3942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56E425A-C8ED-3A4D-B748-C8137C31B0A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024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E9CD-6EE4-294E-850D-4F7BE9A34E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0B69F6-750A-574E-B337-4C37DA046B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864439-1538-A641-A83C-7147DF902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D68B6-AD0B-1F43-BE1A-BD935A8E30E5}"/>
              </a:ext>
            </a:extLst>
          </p:cNvPr>
          <p:cNvSpPr>
            <a:spLocks noGrp="1"/>
          </p:cNvSpPr>
          <p:nvPr>
            <p:ph type="dt" sz="half" idx="10"/>
          </p:nvPr>
        </p:nvSpPr>
        <p:spPr/>
        <p:txBody>
          <a:bodyPr/>
          <a:lstStyle/>
          <a:p>
            <a:fld id="{D82884F1-FFEA-405F-9602-3DCA865EDA4E}" type="datetime1">
              <a:rPr lang="en-US" smtClean="0"/>
              <a:t>7/29/20</a:t>
            </a:fld>
            <a:endParaRPr lang="en-US" dirty="0"/>
          </a:p>
        </p:txBody>
      </p:sp>
      <p:sp>
        <p:nvSpPr>
          <p:cNvPr id="6" name="Footer Placeholder 5">
            <a:extLst>
              <a:ext uri="{FF2B5EF4-FFF2-40B4-BE49-F238E27FC236}">
                <a16:creationId xmlns:a16="http://schemas.microsoft.com/office/drawing/2014/main" id="{AEEA802C-DEC2-F240-A906-AFFEACA5EE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A3053D-54BE-DE45-895B-E47D7C5B6E82}"/>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5643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925C-5C8A-1948-B21A-8AFE586DD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6D3998-D5D8-7046-BCB0-C1D8F74A34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3B2C54-CB95-BC4F-9297-70541A9C9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8CFAF4-D4C0-8245-929E-030F52C5797F}"/>
              </a:ext>
            </a:extLst>
          </p:cNvPr>
          <p:cNvSpPr>
            <a:spLocks noGrp="1"/>
          </p:cNvSpPr>
          <p:nvPr>
            <p:ph type="dt" sz="half" idx="10"/>
          </p:nvPr>
        </p:nvSpPr>
        <p:spPr/>
        <p:txBody>
          <a:bodyPr/>
          <a:lstStyle/>
          <a:p>
            <a:fld id="{7E18DB4A-8810-4A10-AD5C-D5E2C667F5B3}" type="datetime1">
              <a:rPr lang="en-US" smtClean="0"/>
              <a:t>7/29/20</a:t>
            </a:fld>
            <a:endParaRPr lang="en-US" dirty="0"/>
          </a:p>
        </p:txBody>
      </p:sp>
      <p:sp>
        <p:nvSpPr>
          <p:cNvPr id="6" name="Footer Placeholder 5">
            <a:extLst>
              <a:ext uri="{FF2B5EF4-FFF2-40B4-BE49-F238E27FC236}">
                <a16:creationId xmlns:a16="http://schemas.microsoft.com/office/drawing/2014/main" id="{B1B1BA86-0043-094A-B160-8836956B3805}"/>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FD95745-6B61-6C4D-B70B-1293A8A31E2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340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0BB374-C46F-E348-8316-A8D25A744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14F12D-432B-D440-A171-32494DFAD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13F66-ED2B-7E48-B791-3DD939D0E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7/29/20</a:t>
            </a:fld>
            <a:endParaRPr lang="en-US" dirty="0"/>
          </a:p>
        </p:txBody>
      </p:sp>
      <p:sp>
        <p:nvSpPr>
          <p:cNvPr id="5" name="Footer Placeholder 4">
            <a:extLst>
              <a:ext uri="{FF2B5EF4-FFF2-40B4-BE49-F238E27FC236}">
                <a16:creationId xmlns:a16="http://schemas.microsoft.com/office/drawing/2014/main" id="{E0BADC72-5175-E74B-91C9-44D7FBCDF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D646797-7208-C542-8CEF-EE454FEF74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68517031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indoor, table, keyboard, computer&#10;&#10;Description automatically generated">
            <a:extLst>
              <a:ext uri="{FF2B5EF4-FFF2-40B4-BE49-F238E27FC236}">
                <a16:creationId xmlns:a16="http://schemas.microsoft.com/office/drawing/2014/main" id="{4B3E7B3D-024E-FB4C-8156-7B3D243F8B5F}"/>
              </a:ext>
            </a:extLst>
          </p:cNvPr>
          <p:cNvPicPr>
            <a:picLocks noChangeAspect="1"/>
          </p:cNvPicPr>
          <p:nvPr/>
        </p:nvPicPr>
        <p:blipFill rotWithShape="1">
          <a:blip r:embed="rId3"/>
          <a:srcRect l="15393" r="10829"/>
          <a:stretch/>
        </p:blipFill>
        <p:spPr>
          <a:xfrm>
            <a:off x="-3047" y="10"/>
            <a:ext cx="12191999" cy="6857990"/>
          </a:xfrm>
          <a:prstGeom prst="rect">
            <a:avLst/>
          </a:prstGeom>
          <a:solidFill>
            <a:schemeClr val="bg1">
              <a:alpha val="0"/>
            </a:schemeClr>
          </a:solidFill>
        </p:spPr>
      </p:pic>
      <p:sp>
        <p:nvSpPr>
          <p:cNvPr id="2" name="Title 1">
            <a:extLst>
              <a:ext uri="{FF2B5EF4-FFF2-40B4-BE49-F238E27FC236}">
                <a16:creationId xmlns:a16="http://schemas.microsoft.com/office/drawing/2014/main" id="{D79618D2-F3DE-9C4A-BCBE-B8CBF5AC9C4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 </a:t>
            </a:r>
            <a:br>
              <a:rPr lang="en-US" sz="5200" dirty="0">
                <a:solidFill>
                  <a:srgbClr val="FFFFFF"/>
                </a:solidFill>
              </a:rPr>
            </a:br>
            <a:r>
              <a:rPr lang="en-US" sz="5200" dirty="0">
                <a:solidFill>
                  <a:srgbClr val="FFFFFF"/>
                </a:solidFill>
              </a:rPr>
              <a:t>FRONTLINE             UPDATES</a:t>
            </a:r>
          </a:p>
        </p:txBody>
      </p:sp>
      <p:sp>
        <p:nvSpPr>
          <p:cNvPr id="3" name="Subtitle 2">
            <a:extLst>
              <a:ext uri="{FF2B5EF4-FFF2-40B4-BE49-F238E27FC236}">
                <a16:creationId xmlns:a16="http://schemas.microsoft.com/office/drawing/2014/main" id="{ECAEE1CB-11D2-614E-BE7D-9A8BBEA5A69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     ASC FUTURE PRACTICES</a:t>
            </a:r>
          </a:p>
        </p:txBody>
      </p:sp>
    </p:spTree>
    <p:extLst>
      <p:ext uri="{BB962C8B-B14F-4D97-AF65-F5344CB8AC3E}">
        <p14:creationId xmlns:p14="http://schemas.microsoft.com/office/powerpoint/2010/main" val="423172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50000"/>
            <a:alpha val="0"/>
          </a:schemeClr>
        </a:solidFill>
        <a:effectLst/>
      </p:bgPr>
    </p:bg>
    <p:spTree>
      <p:nvGrpSpPr>
        <p:cNvPr id="1" name=""/>
        <p:cNvGrpSpPr/>
        <p:nvPr/>
      </p:nvGrpSpPr>
      <p:grpSpPr>
        <a:xfrm>
          <a:off x="0" y="0"/>
          <a:ext cx="0" cy="0"/>
          <a:chOff x="0" y="0"/>
          <a:chExt cx="0" cy="0"/>
        </a:xfrm>
      </p:grpSpPr>
      <p:pic>
        <p:nvPicPr>
          <p:cNvPr id="6" name="Picture 5" descr="A person sitting in a room&#10;&#10;Description automatically generated">
            <a:extLst>
              <a:ext uri="{FF2B5EF4-FFF2-40B4-BE49-F238E27FC236}">
                <a16:creationId xmlns:a16="http://schemas.microsoft.com/office/drawing/2014/main" id="{241DBA5F-9DF9-4B47-AC60-3CC0558AD977}"/>
              </a:ext>
            </a:extLst>
          </p:cNvPr>
          <p:cNvPicPr>
            <a:picLocks noChangeAspect="1"/>
          </p:cNvPicPr>
          <p:nvPr/>
        </p:nvPicPr>
        <p:blipFill rotWithShape="1">
          <a:blip r:embed="rId2">
            <a:alphaModFix amt="94000"/>
          </a:blip>
          <a:srcRect r="32525" b="9090"/>
          <a:stretch/>
        </p:blipFill>
        <p:spPr>
          <a:xfrm>
            <a:off x="24734" y="12367"/>
            <a:ext cx="12191980" cy="6857990"/>
          </a:xfrm>
          <a:prstGeom prst="rect">
            <a:avLst/>
          </a:prstGeom>
          <a:blipFill>
            <a:blip r:embed="rId3">
              <a:alphaModFix amt="94000"/>
            </a:blip>
            <a:tile tx="0" ty="0" sx="100000" sy="100000" flip="none" algn="tl"/>
          </a:blipFill>
          <a:ln>
            <a:solidFill>
              <a:schemeClr val="accent1"/>
            </a:solidFill>
          </a:ln>
        </p:spPr>
      </p:pic>
      <p:sp>
        <p:nvSpPr>
          <p:cNvPr id="2" name="Title 1">
            <a:extLst>
              <a:ext uri="{FF2B5EF4-FFF2-40B4-BE49-F238E27FC236}">
                <a16:creationId xmlns:a16="http://schemas.microsoft.com/office/drawing/2014/main" id="{7F9D64B7-932C-1F42-9EBC-E10E013B02E2}"/>
              </a:ext>
            </a:extLst>
          </p:cNvPr>
          <p:cNvSpPr>
            <a:spLocks noGrp="1"/>
          </p:cNvSpPr>
          <p:nvPr>
            <p:ph type="title"/>
          </p:nvPr>
        </p:nvSpPr>
        <p:spPr>
          <a:xfrm>
            <a:off x="673856" y="1131195"/>
            <a:ext cx="7034288" cy="1247938"/>
          </a:xfrm>
        </p:spPr>
        <p:txBody>
          <a:bodyPr anchor="ctr">
            <a:normAutofit/>
          </a:bodyPr>
          <a:lstStyle/>
          <a:p>
            <a:pPr algn="ctr"/>
            <a:r>
              <a:rPr lang="en-US" sz="2800" dirty="0">
                <a:solidFill>
                  <a:srgbClr val="FFFFFF"/>
                </a:solidFill>
              </a:rPr>
              <a:t>“Covid” Commercials</a:t>
            </a:r>
            <a:r>
              <a:rPr lang="en-US" sz="2000" dirty="0">
                <a:solidFill>
                  <a:srgbClr val="FFFFFF"/>
                </a:solidFill>
              </a:rPr>
              <a:t> </a:t>
            </a:r>
            <a:br>
              <a:rPr lang="en-US" sz="2000" dirty="0">
                <a:solidFill>
                  <a:srgbClr val="FFFFFF"/>
                </a:solidFill>
              </a:rPr>
            </a:br>
            <a:br>
              <a:rPr lang="en-US" sz="2000" dirty="0">
                <a:solidFill>
                  <a:srgbClr val="FFFFFF"/>
                </a:solidFill>
              </a:rPr>
            </a:br>
            <a:r>
              <a:rPr lang="en-US" sz="2000" dirty="0">
                <a:solidFill>
                  <a:srgbClr val="FFFFFF"/>
                </a:solidFill>
              </a:rPr>
              <a:t>April into June</a:t>
            </a:r>
          </a:p>
        </p:txBody>
      </p:sp>
      <p:sp>
        <p:nvSpPr>
          <p:cNvPr id="3" name="Content Placeholder 2">
            <a:extLst>
              <a:ext uri="{FF2B5EF4-FFF2-40B4-BE49-F238E27FC236}">
                <a16:creationId xmlns:a16="http://schemas.microsoft.com/office/drawing/2014/main" id="{4E589026-0756-C34E-A6E2-DBCB91A206B9}"/>
              </a:ext>
            </a:extLst>
          </p:cNvPr>
          <p:cNvSpPr>
            <a:spLocks noGrp="1"/>
          </p:cNvSpPr>
          <p:nvPr>
            <p:ph idx="1"/>
          </p:nvPr>
        </p:nvSpPr>
        <p:spPr>
          <a:xfrm>
            <a:off x="178905" y="3155576"/>
            <a:ext cx="7529240" cy="3442448"/>
          </a:xfrm>
        </p:spPr>
        <p:txBody>
          <a:bodyPr>
            <a:normAutofit/>
          </a:bodyPr>
          <a:lstStyle/>
          <a:p>
            <a:pPr marL="0" indent="0">
              <a:buNone/>
            </a:pPr>
            <a:r>
              <a:rPr lang="en-US" sz="1800" dirty="0">
                <a:solidFill>
                  <a:srgbClr val="FFFFFF"/>
                </a:solidFill>
              </a:rPr>
              <a:t>•Consultation time needed to talk through the process, gear &amp; protocols, even before the “prep” period starts.</a:t>
            </a:r>
          </a:p>
          <a:p>
            <a:pPr marL="0" indent="0">
              <a:buNone/>
            </a:pPr>
            <a:r>
              <a:rPr lang="en-US" sz="1800" dirty="0">
                <a:solidFill>
                  <a:srgbClr val="FFFFFF"/>
                </a:solidFill>
              </a:rPr>
              <a:t>• New workflows and tech challenges for DIT’s and crews to manage.</a:t>
            </a:r>
          </a:p>
          <a:p>
            <a:pPr marL="0" indent="0">
              <a:buNone/>
            </a:pPr>
            <a:r>
              <a:rPr lang="en-US" sz="1800" dirty="0">
                <a:solidFill>
                  <a:srgbClr val="FFFFFF"/>
                </a:solidFill>
              </a:rPr>
              <a:t>• Extra prep &amp; testing time needed to work out bugs or issues.</a:t>
            </a:r>
          </a:p>
          <a:p>
            <a:pPr marL="0" indent="0">
              <a:buNone/>
            </a:pPr>
            <a:r>
              <a:rPr lang="en-US" sz="1800" dirty="0">
                <a:solidFill>
                  <a:srgbClr val="FFFFFF"/>
                </a:solidFill>
              </a:rPr>
              <a:t>• Strong </a:t>
            </a:r>
            <a:r>
              <a:rPr lang="en-US" sz="1800" dirty="0" err="1">
                <a:solidFill>
                  <a:srgbClr val="FFFFFF"/>
                </a:solidFill>
              </a:rPr>
              <a:t>WiFi</a:t>
            </a:r>
            <a:r>
              <a:rPr lang="en-US" sz="1800" dirty="0">
                <a:solidFill>
                  <a:srgbClr val="FFFFFF"/>
                </a:solidFill>
              </a:rPr>
              <a:t> and cell signals needed to handle all the new demands.</a:t>
            </a:r>
          </a:p>
          <a:p>
            <a:pPr marL="0" indent="0">
              <a:buNone/>
            </a:pPr>
            <a:r>
              <a:rPr lang="en-US" sz="1800" dirty="0">
                <a:solidFill>
                  <a:srgbClr val="FFFFFF"/>
                </a:solidFill>
              </a:rPr>
              <a:t>• Virtual Scouting to help keep department heads separate.</a:t>
            </a:r>
          </a:p>
          <a:p>
            <a:pPr marL="0" indent="0">
              <a:buNone/>
            </a:pPr>
            <a:endParaRPr lang="en-US" sz="1800" dirty="0">
              <a:solidFill>
                <a:srgbClr val="FFFFFF"/>
              </a:solidFill>
            </a:endParaRPr>
          </a:p>
          <a:p>
            <a:pPr marL="0" indent="0" algn="ctr">
              <a:buNone/>
            </a:pPr>
            <a:r>
              <a:rPr lang="en-US" sz="2400" dirty="0">
                <a:solidFill>
                  <a:schemeClr val="accent2"/>
                </a:solidFill>
              </a:rPr>
              <a:t>“I don’t ever want to do that again!”  </a:t>
            </a:r>
          </a:p>
          <a:p>
            <a:pPr marL="0" indent="0" algn="ctr">
              <a:buNone/>
            </a:pPr>
            <a:r>
              <a:rPr lang="en-US" sz="2400" dirty="0">
                <a:solidFill>
                  <a:schemeClr val="accent2"/>
                </a:solidFill>
              </a:rPr>
              <a:t>Fellow ASC DP</a:t>
            </a:r>
          </a:p>
        </p:txBody>
      </p:sp>
    </p:spTree>
    <p:extLst>
      <p:ext uri="{BB962C8B-B14F-4D97-AF65-F5344CB8AC3E}">
        <p14:creationId xmlns:p14="http://schemas.microsoft.com/office/powerpoint/2010/main" val="283512986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smoke, weapon, outdoor, track&#10;&#10;Description automatically generated">
            <a:extLst>
              <a:ext uri="{FF2B5EF4-FFF2-40B4-BE49-F238E27FC236}">
                <a16:creationId xmlns:a16="http://schemas.microsoft.com/office/drawing/2014/main" id="{24A95763-419F-DE4E-8700-29F60FB24903}"/>
              </a:ext>
            </a:extLst>
          </p:cNvPr>
          <p:cNvPicPr>
            <a:picLocks noChangeAspect="1"/>
          </p:cNvPicPr>
          <p:nvPr/>
        </p:nvPicPr>
        <p:blipFill rotWithShape="1">
          <a:blip r:embed="rId2"/>
          <a:srcRect l="16756" r="7688"/>
          <a:stretch/>
        </p:blipFill>
        <p:spPr>
          <a:xfrm>
            <a:off x="0" y="0"/>
            <a:ext cx="12191980" cy="6857988"/>
          </a:xfrm>
          <a:prstGeom prst="rect">
            <a:avLst/>
          </a:prstGeom>
        </p:spPr>
      </p:pic>
      <p:sp>
        <p:nvSpPr>
          <p:cNvPr id="2" name="Title 1">
            <a:extLst>
              <a:ext uri="{FF2B5EF4-FFF2-40B4-BE49-F238E27FC236}">
                <a16:creationId xmlns:a16="http://schemas.microsoft.com/office/drawing/2014/main" id="{44385141-CBCE-4E43-AA19-2DCE1D978D88}"/>
              </a:ext>
            </a:extLst>
          </p:cNvPr>
          <p:cNvSpPr>
            <a:spLocks noGrp="1"/>
          </p:cNvSpPr>
          <p:nvPr>
            <p:ph type="title"/>
          </p:nvPr>
        </p:nvSpPr>
        <p:spPr>
          <a:xfrm>
            <a:off x="835818" y="1158240"/>
            <a:ext cx="9401875" cy="1045818"/>
          </a:xfrm>
        </p:spPr>
        <p:txBody>
          <a:bodyPr>
            <a:noAutofit/>
          </a:bodyPr>
          <a:lstStyle/>
          <a:p>
            <a:pPr algn="ctr">
              <a:lnSpc>
                <a:spcPct val="150000"/>
              </a:lnSpc>
            </a:pPr>
            <a:br>
              <a:rPr lang="en-US" sz="3200" b="1" u="sng" dirty="0">
                <a:solidFill>
                  <a:schemeClr val="bg1"/>
                </a:solidFill>
              </a:rPr>
            </a:br>
            <a:r>
              <a:rPr lang="en-US" sz="3200" b="1" u="sng" dirty="0">
                <a:solidFill>
                  <a:schemeClr val="bg1"/>
                </a:solidFill>
              </a:rPr>
              <a:t>Movies at the beginning of a Pandemic…</a:t>
            </a:r>
            <a:br>
              <a:rPr lang="en-US" sz="3200" b="1" u="sng" dirty="0">
                <a:solidFill>
                  <a:schemeClr val="bg1"/>
                </a:solidFill>
              </a:rPr>
            </a:br>
            <a:br>
              <a:rPr lang="en-US" sz="3200" u="sng" dirty="0">
                <a:solidFill>
                  <a:schemeClr val="bg1"/>
                </a:solidFill>
              </a:rPr>
            </a:br>
            <a:endParaRPr lang="en-US" sz="3200" u="sng" dirty="0">
              <a:solidFill>
                <a:schemeClr val="bg1"/>
              </a:solidFill>
            </a:endParaRPr>
          </a:p>
        </p:txBody>
      </p:sp>
      <p:sp>
        <p:nvSpPr>
          <p:cNvPr id="3" name="Content Placeholder 2">
            <a:extLst>
              <a:ext uri="{FF2B5EF4-FFF2-40B4-BE49-F238E27FC236}">
                <a16:creationId xmlns:a16="http://schemas.microsoft.com/office/drawing/2014/main" id="{A702B340-200A-8747-85AD-15B3661FBF31}"/>
              </a:ext>
            </a:extLst>
          </p:cNvPr>
          <p:cNvSpPr>
            <a:spLocks noGrp="1"/>
          </p:cNvSpPr>
          <p:nvPr>
            <p:ph idx="1"/>
          </p:nvPr>
        </p:nvSpPr>
        <p:spPr>
          <a:xfrm>
            <a:off x="430306" y="2671482"/>
            <a:ext cx="9807387" cy="3719082"/>
          </a:xfrm>
        </p:spPr>
        <p:txBody>
          <a:bodyPr>
            <a:normAutofit fontScale="92500" lnSpcReduction="20000"/>
          </a:bodyPr>
          <a:lstStyle/>
          <a:p>
            <a:pPr>
              <a:lnSpc>
                <a:spcPct val="100000"/>
              </a:lnSpc>
            </a:pPr>
            <a:r>
              <a:rPr lang="en-US" sz="2200" dirty="0">
                <a:solidFill>
                  <a:srgbClr val="FFFFFF"/>
                </a:solidFill>
              </a:rPr>
              <a:t>DP Bergsteinn Björgúlfsson (Besti), shot a Netflix show in Iceland early in the pandemic.  The cases of Covid were very low and the protocols were still being developed.</a:t>
            </a:r>
          </a:p>
          <a:p>
            <a:pPr>
              <a:lnSpc>
                <a:spcPct val="100000"/>
              </a:lnSpc>
            </a:pPr>
            <a:endParaRPr lang="en-US" sz="2200" dirty="0">
              <a:solidFill>
                <a:srgbClr val="FFFFFF"/>
              </a:solidFill>
            </a:endParaRPr>
          </a:p>
          <a:p>
            <a:pPr>
              <a:lnSpc>
                <a:spcPct val="100000"/>
              </a:lnSpc>
            </a:pPr>
            <a:r>
              <a:rPr lang="en-US" sz="2200" dirty="0">
                <a:solidFill>
                  <a:srgbClr val="FFFFFF"/>
                </a:solidFill>
              </a:rPr>
              <a:t>DP Andrew Rowlands, shot “Children of the Corn” in Australia from May into June. His show set up protocols quickly, some of which we’re all going to be using as we go forward. </a:t>
            </a:r>
          </a:p>
          <a:p>
            <a:pPr>
              <a:lnSpc>
                <a:spcPct val="100000"/>
              </a:lnSpc>
            </a:pPr>
            <a:endParaRPr lang="en-US" sz="2400" dirty="0">
              <a:solidFill>
                <a:srgbClr val="FFFFFF"/>
              </a:solidFill>
            </a:endParaRPr>
          </a:p>
          <a:p>
            <a:pPr marL="0" indent="0" algn="ctr">
              <a:lnSpc>
                <a:spcPct val="100000"/>
              </a:lnSpc>
              <a:buNone/>
            </a:pPr>
            <a:r>
              <a:rPr lang="en-US" sz="2600" dirty="0">
                <a:solidFill>
                  <a:schemeClr val="bg1"/>
                </a:solidFill>
              </a:rPr>
              <a:t>“</a:t>
            </a:r>
            <a:r>
              <a:rPr lang="en-US" sz="2600" b="1" dirty="0">
                <a:solidFill>
                  <a:schemeClr val="bg1"/>
                </a:solidFill>
              </a:rPr>
              <a:t>Your plan won’t survive DAY ONE because people are unpredictable….        Someone will lie on the questionnaire or not follow rules.                                         You need to be ready to adapt. ” – 1</a:t>
            </a:r>
            <a:r>
              <a:rPr lang="en-US" sz="2600" b="1" baseline="30000" dirty="0">
                <a:solidFill>
                  <a:schemeClr val="bg1"/>
                </a:solidFill>
              </a:rPr>
              <a:t>st</a:t>
            </a:r>
            <a:r>
              <a:rPr lang="en-US" sz="2600" b="1" dirty="0">
                <a:solidFill>
                  <a:schemeClr val="bg1"/>
                </a:solidFill>
              </a:rPr>
              <a:t> AD “Children of the Corn”</a:t>
            </a:r>
          </a:p>
          <a:p>
            <a:pPr>
              <a:lnSpc>
                <a:spcPct val="100000"/>
              </a:lnSpc>
            </a:pPr>
            <a:endParaRPr lang="en-US" sz="1400" dirty="0">
              <a:solidFill>
                <a:srgbClr val="FFFFFF"/>
              </a:solidFill>
            </a:endParaRPr>
          </a:p>
          <a:p>
            <a:pPr marL="0" indent="0">
              <a:lnSpc>
                <a:spcPct val="100000"/>
              </a:lnSpc>
              <a:buNone/>
            </a:pPr>
            <a:br>
              <a:rPr lang="en-US" sz="1400" dirty="0">
                <a:solidFill>
                  <a:srgbClr val="FFFFFF"/>
                </a:solidFill>
              </a:rPr>
            </a:br>
            <a:endParaRPr lang="en-US" sz="1400" dirty="0">
              <a:solidFill>
                <a:srgbClr val="FFFFFF"/>
              </a:solidFill>
            </a:endParaRPr>
          </a:p>
        </p:txBody>
      </p:sp>
    </p:spTree>
    <p:extLst>
      <p:ext uri="{BB962C8B-B14F-4D97-AF65-F5344CB8AC3E}">
        <p14:creationId xmlns:p14="http://schemas.microsoft.com/office/powerpoint/2010/main" val="130424946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75000"/>
          </a:schemeClr>
        </a:solidFill>
        <a:effectLst/>
      </p:bgPr>
    </p:bg>
    <p:spTree>
      <p:nvGrpSpPr>
        <p:cNvPr id="1" name=""/>
        <p:cNvGrpSpPr/>
        <p:nvPr/>
      </p:nvGrpSpPr>
      <p:grpSpPr>
        <a:xfrm>
          <a:off x="0" y="0"/>
          <a:ext cx="0" cy="0"/>
          <a:chOff x="0" y="0"/>
          <a:chExt cx="0" cy="0"/>
        </a:xfrm>
      </p:grpSpPr>
      <p:pic>
        <p:nvPicPr>
          <p:cNvPr id="5" name="Picture 4" descr="A picture containing grass, outdoor, field, building&#10;&#10;Description automatically generated">
            <a:extLst>
              <a:ext uri="{FF2B5EF4-FFF2-40B4-BE49-F238E27FC236}">
                <a16:creationId xmlns:a16="http://schemas.microsoft.com/office/drawing/2014/main" id="{38927FD4-3702-3245-A6E6-90F72A1482C3}"/>
              </a:ext>
            </a:extLst>
          </p:cNvPr>
          <p:cNvPicPr>
            <a:picLocks noChangeAspect="1"/>
          </p:cNvPicPr>
          <p:nvPr/>
        </p:nvPicPr>
        <p:blipFill rotWithShape="1">
          <a:blip r:embed="rId2">
            <a:alphaModFix amt="40000"/>
          </a:blip>
          <a:srcRect r="4000"/>
          <a:stretch/>
        </p:blipFill>
        <p:spPr>
          <a:xfrm>
            <a:off x="0" y="0"/>
            <a:ext cx="12191980" cy="6857990"/>
          </a:xfrm>
          <a:prstGeom prst="rect">
            <a:avLst/>
          </a:prstGeom>
        </p:spPr>
      </p:pic>
      <p:sp>
        <p:nvSpPr>
          <p:cNvPr id="2" name="Title 1">
            <a:extLst>
              <a:ext uri="{FF2B5EF4-FFF2-40B4-BE49-F238E27FC236}">
                <a16:creationId xmlns:a16="http://schemas.microsoft.com/office/drawing/2014/main" id="{7E600DBA-3011-254D-8F2F-1F8ADCAFB58D}"/>
              </a:ext>
            </a:extLst>
          </p:cNvPr>
          <p:cNvSpPr>
            <a:spLocks noGrp="1"/>
          </p:cNvSpPr>
          <p:nvPr>
            <p:ph type="title"/>
          </p:nvPr>
        </p:nvSpPr>
        <p:spPr>
          <a:xfrm>
            <a:off x="484094" y="1706880"/>
            <a:ext cx="10684036" cy="914400"/>
          </a:xfrm>
        </p:spPr>
        <p:txBody>
          <a:bodyPr>
            <a:normAutofit fontScale="90000"/>
          </a:bodyPr>
          <a:lstStyle/>
          <a:p>
            <a:pPr algn="ctr"/>
            <a:r>
              <a:rPr lang="en-US" b="1" u="sng" dirty="0">
                <a:solidFill>
                  <a:schemeClr val="tx1"/>
                </a:solidFill>
              </a:rPr>
              <a:t>“</a:t>
            </a:r>
            <a:r>
              <a:rPr lang="en-US" sz="5300" b="1" u="sng" dirty="0">
                <a:solidFill>
                  <a:schemeClr val="tx1"/>
                </a:solidFill>
              </a:rPr>
              <a:t>Children of the Corn</a:t>
            </a:r>
            <a:r>
              <a:rPr lang="en-US" b="1" u="sng" dirty="0">
                <a:solidFill>
                  <a:schemeClr val="tx1"/>
                </a:solidFill>
              </a:rPr>
              <a:t>” -   Key points</a:t>
            </a:r>
            <a:br>
              <a:rPr lang="en-US" b="1" u="sng" dirty="0">
                <a:solidFill>
                  <a:schemeClr val="tx1"/>
                </a:solidFill>
              </a:rPr>
            </a:br>
            <a:br>
              <a:rPr lang="en-US" b="1" u="sng" dirty="0">
                <a:solidFill>
                  <a:schemeClr val="tx1"/>
                </a:solidFill>
              </a:rPr>
            </a:br>
            <a:r>
              <a:rPr lang="en-US" b="1" dirty="0">
                <a:solidFill>
                  <a:schemeClr val="tx1"/>
                </a:solidFill>
              </a:rPr>
              <a:t>“</a:t>
            </a:r>
            <a:r>
              <a:rPr lang="en-US" sz="2700" b="1" dirty="0"/>
              <a:t>No matter how good your protocols,  you’re only as strong as your weakest link</a:t>
            </a:r>
            <a:r>
              <a:rPr lang="en-US" sz="2200" dirty="0"/>
              <a:t>”.</a:t>
            </a:r>
            <a:br>
              <a:rPr lang="en-US" sz="2200" dirty="0"/>
            </a:br>
            <a:r>
              <a:rPr lang="en-US" sz="2200" dirty="0"/>
              <a:t>	Lucas Foster – Producer</a:t>
            </a:r>
            <a:br>
              <a:rPr lang="en-US" sz="2200" dirty="0"/>
            </a:br>
            <a:br>
              <a:rPr lang="en-US" dirty="0"/>
            </a:br>
            <a:endParaRPr lang="en-US" dirty="0">
              <a:solidFill>
                <a:schemeClr val="tx1"/>
              </a:solidFill>
            </a:endParaRPr>
          </a:p>
        </p:txBody>
      </p:sp>
      <p:sp>
        <p:nvSpPr>
          <p:cNvPr id="3" name="Content Placeholder 2">
            <a:extLst>
              <a:ext uri="{FF2B5EF4-FFF2-40B4-BE49-F238E27FC236}">
                <a16:creationId xmlns:a16="http://schemas.microsoft.com/office/drawing/2014/main" id="{9C6F1FF9-8BCA-4B49-9E38-2DA9144A4B47}"/>
              </a:ext>
            </a:extLst>
          </p:cNvPr>
          <p:cNvSpPr>
            <a:spLocks noGrp="1"/>
          </p:cNvSpPr>
          <p:nvPr>
            <p:ph idx="1"/>
          </p:nvPr>
        </p:nvSpPr>
        <p:spPr>
          <a:xfrm>
            <a:off x="143436" y="3209364"/>
            <a:ext cx="12048564" cy="3514165"/>
          </a:xfrm>
        </p:spPr>
        <p:txBody>
          <a:bodyPr>
            <a:noAutofit/>
          </a:bodyPr>
          <a:lstStyle/>
          <a:p>
            <a:pPr marL="0" indent="0">
              <a:lnSpc>
                <a:spcPct val="100000"/>
              </a:lnSpc>
              <a:buNone/>
            </a:pPr>
            <a:r>
              <a:rPr lang="en-US" sz="2000" dirty="0"/>
              <a:t>•Plan with safety in mind &amp; then execute safely </a:t>
            </a:r>
            <a:r>
              <a:rPr lang="en-US" sz="2000" u="sng" dirty="0"/>
              <a:t>OR</a:t>
            </a:r>
            <a:r>
              <a:rPr lang="en-US" sz="2000" dirty="0"/>
              <a:t> call up the issues.</a:t>
            </a:r>
          </a:p>
          <a:p>
            <a:pPr marL="0" indent="0">
              <a:lnSpc>
                <a:spcPct val="100000"/>
              </a:lnSpc>
              <a:buNone/>
            </a:pPr>
            <a:r>
              <a:rPr lang="en-US" sz="2000" dirty="0"/>
              <a:t>•Every script and every scene will need its own risk assessment.  Sometimes every shot.</a:t>
            </a:r>
          </a:p>
          <a:p>
            <a:pPr marL="0" indent="0">
              <a:lnSpc>
                <a:spcPct val="100000"/>
              </a:lnSpc>
              <a:buNone/>
            </a:pPr>
            <a:r>
              <a:rPr lang="en-US" sz="2000" dirty="0"/>
              <a:t>•Mandatory “Fresh Air” breaks every 30 minutes for crew to remove masks &amp; get water. Extraction fans turned on. </a:t>
            </a:r>
          </a:p>
          <a:p>
            <a:pPr marL="0" indent="0">
              <a:lnSpc>
                <a:spcPct val="100000"/>
              </a:lnSpc>
              <a:buNone/>
            </a:pPr>
            <a:r>
              <a:rPr lang="en-US" sz="2000" dirty="0"/>
              <a:t>•People can leave the show, but it may not be possible to replace them.  And, that makes it tough to fire anyone.</a:t>
            </a:r>
          </a:p>
          <a:p>
            <a:pPr marL="0" indent="0">
              <a:lnSpc>
                <a:spcPct val="100000"/>
              </a:lnSpc>
              <a:buNone/>
            </a:pPr>
            <a:r>
              <a:rPr lang="en-US" sz="2000" dirty="0"/>
              <a:t>•At daily safety meetings, remind the crew of their values -- to follow the rules, protect each other and stay safe.</a:t>
            </a:r>
          </a:p>
          <a:p>
            <a:pPr marL="0" indent="0">
              <a:lnSpc>
                <a:spcPct val="100000"/>
              </a:lnSpc>
              <a:buNone/>
            </a:pPr>
            <a:r>
              <a:rPr lang="en-US" sz="2000" dirty="0"/>
              <a:t>•No crossing of crew or gear between units and no more jumping in to help other departments.</a:t>
            </a:r>
          </a:p>
          <a:p>
            <a:pPr marL="0" indent="0">
              <a:lnSpc>
                <a:spcPct val="100000"/>
              </a:lnSpc>
              <a:buNone/>
            </a:pPr>
            <a:r>
              <a:rPr lang="en-US" sz="2000" dirty="0"/>
              <a:t>•Department heads need to set good examples for others.  Even during non work hours on location.</a:t>
            </a:r>
          </a:p>
          <a:p>
            <a:pPr>
              <a:lnSpc>
                <a:spcPct val="100000"/>
              </a:lnSpc>
            </a:pPr>
            <a:endParaRPr lang="en-US" sz="2000" dirty="0"/>
          </a:p>
        </p:txBody>
      </p:sp>
    </p:spTree>
    <p:extLst>
      <p:ext uri="{BB962C8B-B14F-4D97-AF65-F5344CB8AC3E}">
        <p14:creationId xmlns:p14="http://schemas.microsoft.com/office/powerpoint/2010/main" val="20227963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CC2F-26CC-A64D-9800-EBCD2F2E9E6F}"/>
              </a:ext>
            </a:extLst>
          </p:cNvPr>
          <p:cNvSpPr>
            <a:spLocks noGrp="1"/>
          </p:cNvSpPr>
          <p:nvPr>
            <p:ph type="title"/>
          </p:nvPr>
        </p:nvSpPr>
        <p:spPr>
          <a:xfrm>
            <a:off x="8013433" y="161366"/>
            <a:ext cx="3568661" cy="573740"/>
          </a:xfrm>
        </p:spPr>
        <p:txBody>
          <a:bodyPr>
            <a:normAutofit/>
          </a:bodyPr>
          <a:lstStyle/>
          <a:p>
            <a:pPr algn="ctr">
              <a:lnSpc>
                <a:spcPct val="90000"/>
              </a:lnSpc>
            </a:pPr>
            <a:r>
              <a:rPr lang="en-US" sz="2600" b="1" u="sng" dirty="0">
                <a:solidFill>
                  <a:srgbClr val="C00000"/>
                </a:solidFill>
              </a:rPr>
              <a:t>BACK TO “ONE”!</a:t>
            </a:r>
            <a:endParaRPr lang="en-US" sz="2600" dirty="0">
              <a:solidFill>
                <a:srgbClr val="C00000"/>
              </a:solidFill>
            </a:endParaRPr>
          </a:p>
        </p:txBody>
      </p:sp>
      <p:sp>
        <p:nvSpPr>
          <p:cNvPr id="3" name="Content Placeholder 2">
            <a:extLst>
              <a:ext uri="{FF2B5EF4-FFF2-40B4-BE49-F238E27FC236}">
                <a16:creationId xmlns:a16="http://schemas.microsoft.com/office/drawing/2014/main" id="{69C28930-2EDB-084F-BF1E-128281B26124}"/>
              </a:ext>
            </a:extLst>
          </p:cNvPr>
          <p:cNvSpPr>
            <a:spLocks noGrp="1"/>
          </p:cNvSpPr>
          <p:nvPr>
            <p:ph idx="1"/>
          </p:nvPr>
        </p:nvSpPr>
        <p:spPr>
          <a:xfrm>
            <a:off x="7173148" y="1146048"/>
            <a:ext cx="5018832" cy="5711951"/>
          </a:xfrm>
        </p:spPr>
        <p:txBody>
          <a:bodyPr>
            <a:noAutofit/>
          </a:bodyPr>
          <a:lstStyle/>
          <a:p>
            <a:pPr marL="0" indent="0">
              <a:lnSpc>
                <a:spcPct val="100000"/>
              </a:lnSpc>
              <a:buNone/>
            </a:pPr>
            <a:endParaRPr lang="en-US" sz="1700" dirty="0"/>
          </a:p>
          <a:p>
            <a:pPr marL="0" indent="0">
              <a:lnSpc>
                <a:spcPct val="100000"/>
              </a:lnSpc>
              <a:buNone/>
            </a:pPr>
            <a:r>
              <a:rPr lang="en-US" sz="1700" dirty="0"/>
              <a:t>• Good </a:t>
            </a:r>
            <a:r>
              <a:rPr lang="en-US" sz="1700" dirty="0" err="1"/>
              <a:t>Wifi</a:t>
            </a:r>
            <a:r>
              <a:rPr lang="en-US" sz="1700" dirty="0"/>
              <a:t> &amp; Cell service is vital at all locations</a:t>
            </a:r>
          </a:p>
          <a:p>
            <a:pPr marL="0" indent="0">
              <a:lnSpc>
                <a:spcPct val="100000"/>
              </a:lnSpc>
              <a:buNone/>
            </a:pPr>
            <a:r>
              <a:rPr lang="en-US" sz="1700" dirty="0"/>
              <a:t>•The “Covid Safety Officer” is a new position, &amp; not all are well trained or know a lot about production.</a:t>
            </a:r>
          </a:p>
          <a:p>
            <a:pPr marL="0" indent="0">
              <a:lnSpc>
                <a:spcPct val="100000"/>
              </a:lnSpc>
              <a:buNone/>
            </a:pPr>
            <a:r>
              <a:rPr lang="en-US" sz="1700" dirty="0"/>
              <a:t>• Speak with the producer, or call the local, if you feel the CSO isn’t up to the task.</a:t>
            </a:r>
          </a:p>
          <a:p>
            <a:pPr marL="0" indent="0">
              <a:lnSpc>
                <a:spcPct val="100000"/>
              </a:lnSpc>
              <a:buNone/>
            </a:pPr>
            <a:r>
              <a:rPr lang="en-US" sz="1700" dirty="0"/>
              <a:t>• Be your own Safety Officer &amp; encourage your crew to do the same. Look out for each other.</a:t>
            </a:r>
          </a:p>
          <a:p>
            <a:pPr marL="0" indent="0">
              <a:lnSpc>
                <a:spcPct val="100000"/>
              </a:lnSpc>
              <a:buNone/>
            </a:pPr>
            <a:r>
              <a:rPr lang="en-US" sz="1700" dirty="0"/>
              <a:t>• Place markers or cones at  6’ around camera or monitors if needed to remind people to distance.</a:t>
            </a:r>
          </a:p>
          <a:p>
            <a:pPr marL="0" indent="0">
              <a:lnSpc>
                <a:spcPct val="100000"/>
              </a:lnSpc>
              <a:buNone/>
            </a:pPr>
            <a:endParaRPr lang="en-US" sz="1700" b="1" dirty="0"/>
          </a:p>
          <a:p>
            <a:pPr marL="0" indent="0" algn="ctr">
              <a:lnSpc>
                <a:spcPct val="100000"/>
              </a:lnSpc>
              <a:buNone/>
            </a:pPr>
            <a:r>
              <a:rPr lang="en-US" sz="2400" b="1" dirty="0">
                <a:solidFill>
                  <a:srgbClr val="C00000"/>
                </a:solidFill>
              </a:rPr>
              <a:t>“Everyone’s walking around saying   “6 feet!” trying to remind each other to keep a distance.”</a:t>
            </a:r>
          </a:p>
        </p:txBody>
      </p:sp>
      <p:pic>
        <p:nvPicPr>
          <p:cNvPr id="5" name="Picture 4" descr="A group of people walking on a sidewalk&#10;&#10;Description automatically generated">
            <a:extLst>
              <a:ext uri="{FF2B5EF4-FFF2-40B4-BE49-F238E27FC236}">
                <a16:creationId xmlns:a16="http://schemas.microsoft.com/office/drawing/2014/main" id="{1180A82A-F6C5-F140-9E5F-402BAAA41C59}"/>
              </a:ext>
            </a:extLst>
          </p:cNvPr>
          <p:cNvPicPr>
            <a:picLocks noChangeAspect="1"/>
          </p:cNvPicPr>
          <p:nvPr/>
        </p:nvPicPr>
        <p:blipFill rotWithShape="1">
          <a:blip r:embed="rId2"/>
          <a:srcRect t="26" r="-1" b="27187"/>
          <a:stretch/>
        </p:blipFill>
        <p:spPr>
          <a:xfrm>
            <a:off x="20" y="161366"/>
            <a:ext cx="7173127" cy="6526305"/>
          </a:xfrm>
          <a:prstGeom prst="rect">
            <a:avLst/>
          </a:prstGeom>
        </p:spPr>
      </p:pic>
    </p:spTree>
    <p:extLst>
      <p:ext uri="{BB962C8B-B14F-4D97-AF65-F5344CB8AC3E}">
        <p14:creationId xmlns:p14="http://schemas.microsoft.com/office/powerpoint/2010/main" val="182063883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98B1-DA18-1045-A4EB-2F5C3FA988C5}"/>
              </a:ext>
            </a:extLst>
          </p:cNvPr>
          <p:cNvSpPr>
            <a:spLocks noGrp="1"/>
          </p:cNvSpPr>
          <p:nvPr>
            <p:ph type="title"/>
          </p:nvPr>
        </p:nvSpPr>
        <p:spPr>
          <a:xfrm>
            <a:off x="4965430" y="0"/>
            <a:ext cx="6586491" cy="1025906"/>
          </a:xfrm>
        </p:spPr>
        <p:txBody>
          <a:bodyPr anchor="b">
            <a:normAutofit/>
          </a:bodyPr>
          <a:lstStyle/>
          <a:p>
            <a:pPr algn="ctr"/>
            <a:r>
              <a:rPr lang="en-US" dirty="0">
                <a:solidFill>
                  <a:srgbClr val="C00000"/>
                </a:solidFill>
              </a:rPr>
              <a:t>The “New Normal”  </a:t>
            </a:r>
          </a:p>
        </p:txBody>
      </p:sp>
      <p:sp>
        <p:nvSpPr>
          <p:cNvPr id="3" name="Content Placeholder 2">
            <a:extLst>
              <a:ext uri="{FF2B5EF4-FFF2-40B4-BE49-F238E27FC236}">
                <a16:creationId xmlns:a16="http://schemas.microsoft.com/office/drawing/2014/main" id="{A5A12BAB-BFC4-AE47-B0B7-9F3E599A73FF}"/>
              </a:ext>
            </a:extLst>
          </p:cNvPr>
          <p:cNvSpPr>
            <a:spLocks noGrp="1"/>
          </p:cNvSpPr>
          <p:nvPr>
            <p:ph idx="1"/>
          </p:nvPr>
        </p:nvSpPr>
        <p:spPr>
          <a:xfrm>
            <a:off x="4965429" y="1025907"/>
            <a:ext cx="6586491" cy="5508708"/>
          </a:xfrm>
        </p:spPr>
        <p:txBody>
          <a:bodyPr>
            <a:noAutofit/>
          </a:bodyPr>
          <a:lstStyle/>
          <a:p>
            <a:pPr marL="0" indent="0">
              <a:buNone/>
            </a:pPr>
            <a:r>
              <a:rPr lang="en-US" sz="2000" dirty="0">
                <a:cs typeface="Lucida Grande" panose="020B0600040502020204" pitchFamily="34" charset="0"/>
              </a:rPr>
              <a:t>• Practice wearing all your PPE before your first day on set.</a:t>
            </a:r>
          </a:p>
          <a:p>
            <a:pPr marL="0" indent="0">
              <a:buNone/>
            </a:pPr>
            <a:r>
              <a:rPr lang="en-US" sz="2000" dirty="0">
                <a:cs typeface="Lucida Grande" panose="020B0600040502020204" pitchFamily="34" charset="0"/>
              </a:rPr>
              <a:t>• </a:t>
            </a:r>
            <a:r>
              <a:rPr lang="en-US" sz="2000" dirty="0"/>
              <a:t>Even on scout days, com-systems &amp; walkies will be vital. </a:t>
            </a:r>
          </a:p>
          <a:p>
            <a:pPr marL="0" indent="0">
              <a:buNone/>
            </a:pPr>
            <a:r>
              <a:rPr lang="en-US" sz="2000" dirty="0">
                <a:cs typeface="Lucida Grande" panose="020B0600040502020204" pitchFamily="34" charset="0"/>
              </a:rPr>
              <a:t>• More room for everything! Bigger basecamps &amp; more prep time to determine where all the staging areas will go. </a:t>
            </a:r>
          </a:p>
          <a:p>
            <a:pPr marL="0" indent="0">
              <a:buNone/>
            </a:pPr>
            <a:r>
              <a:rPr lang="en-US" sz="2000" dirty="0">
                <a:cs typeface="Lucida Grande" panose="020B0600040502020204" pitchFamily="34" charset="0"/>
              </a:rPr>
              <a:t>• Open air tents may be safer than trailers or mobile homes.</a:t>
            </a:r>
          </a:p>
          <a:p>
            <a:pPr marL="0" indent="0">
              <a:buNone/>
            </a:pPr>
            <a:r>
              <a:rPr lang="en-US" sz="2000" dirty="0">
                <a:cs typeface="Lucida Grande" panose="020B0600040502020204" pitchFamily="34" charset="0"/>
              </a:rPr>
              <a:t>• Bigger monitor tents, but with fewer people inside.</a:t>
            </a:r>
          </a:p>
          <a:p>
            <a:pPr marL="0" indent="0">
              <a:buNone/>
            </a:pPr>
            <a:r>
              <a:rPr lang="en-US" sz="2000" dirty="0">
                <a:cs typeface="Lucida Grande" panose="020B0600040502020204" pitchFamily="34" charset="0"/>
              </a:rPr>
              <a:t>• Feeding images to iPads or remote monitors off set.</a:t>
            </a:r>
          </a:p>
          <a:p>
            <a:pPr marL="0" indent="0">
              <a:buNone/>
            </a:pPr>
            <a:r>
              <a:rPr lang="en-US" sz="2000" dirty="0">
                <a:cs typeface="Lucida Grande" panose="020B0600040502020204" pitchFamily="34" charset="0"/>
              </a:rPr>
              <a:t>• It’s not always about having “less crew”, but more about “crew management” in order to avoid mixing of pods or units. </a:t>
            </a:r>
          </a:p>
          <a:p>
            <a:pPr marL="0" indent="0">
              <a:buNone/>
            </a:pPr>
            <a:r>
              <a:rPr lang="en-US" sz="2000" dirty="0">
                <a:cs typeface="Lucida Grande" panose="020B0600040502020204" pitchFamily="34" charset="0"/>
              </a:rPr>
              <a:t>• Even staggered lunches will take a lot of time.</a:t>
            </a:r>
          </a:p>
          <a:p>
            <a:pPr marL="0" indent="0">
              <a:buNone/>
            </a:pPr>
            <a:r>
              <a:rPr lang="en-US" sz="2000" dirty="0">
                <a:cs typeface="Lucida Grande" panose="020B0600040502020204" pitchFamily="34" charset="0"/>
              </a:rPr>
              <a:t>• Plastic waste will increase. Encourage producers to use  biodegradable items &amp; think about sustainability.          </a:t>
            </a:r>
            <a:endParaRPr lang="en-US" sz="2000" dirty="0">
              <a:solidFill>
                <a:srgbClr val="C00000"/>
              </a:solidFill>
              <a:cs typeface="Lucida Grande" panose="020B0600040502020204" pitchFamily="34" charset="0"/>
            </a:endParaRPr>
          </a:p>
          <a:p>
            <a:pPr marL="0" indent="0" algn="ctr">
              <a:buNone/>
            </a:pPr>
            <a:r>
              <a:rPr lang="en-US" sz="2000" b="1" dirty="0">
                <a:solidFill>
                  <a:srgbClr val="C00000"/>
                </a:solidFill>
                <a:cs typeface="Lucida Grande" panose="020B0600040502020204" pitchFamily="34" charset="0"/>
              </a:rPr>
              <a:t> </a:t>
            </a:r>
            <a:r>
              <a:rPr lang="en-US" sz="2200" b="1" dirty="0">
                <a:solidFill>
                  <a:srgbClr val="C00000"/>
                </a:solidFill>
                <a:cs typeface="Lucida Grande" panose="020B0600040502020204" pitchFamily="34" charset="0"/>
              </a:rPr>
              <a:t>“</a:t>
            </a:r>
            <a:r>
              <a:rPr lang="en-US" sz="2200" b="1" dirty="0">
                <a:solidFill>
                  <a:srgbClr val="C00000"/>
                </a:solidFill>
                <a:effectLst/>
              </a:rPr>
              <a:t>When the process becomes linear it slows down. </a:t>
            </a:r>
          </a:p>
          <a:p>
            <a:pPr marL="0" indent="0" algn="ctr">
              <a:buNone/>
            </a:pPr>
            <a:r>
              <a:rPr lang="en-US" sz="2200" b="1" dirty="0">
                <a:solidFill>
                  <a:srgbClr val="C00000"/>
                </a:solidFill>
                <a:effectLst/>
              </a:rPr>
              <a:t>And this is heading into a more </a:t>
            </a:r>
            <a:r>
              <a:rPr lang="en-US" sz="2200" b="1" dirty="0">
                <a:solidFill>
                  <a:srgbClr val="C00000"/>
                </a:solidFill>
              </a:rPr>
              <a:t>linear process.”</a:t>
            </a:r>
          </a:p>
          <a:p>
            <a:pPr marL="0" indent="0">
              <a:buNone/>
            </a:pPr>
            <a:endParaRPr lang="en-US" sz="2600" b="1" dirty="0">
              <a:solidFill>
                <a:srgbClr val="C00000"/>
              </a:solidFill>
              <a:cs typeface="Lucida Grande" panose="020B0600040502020204" pitchFamily="34" charset="0"/>
            </a:endParaRPr>
          </a:p>
          <a:p>
            <a:endParaRPr lang="en-US" sz="2000" dirty="0">
              <a:cs typeface="Lucida Grande" panose="020B0600040502020204" pitchFamily="34" charset="0"/>
            </a:endParaRPr>
          </a:p>
        </p:txBody>
      </p:sp>
      <p:pic>
        <p:nvPicPr>
          <p:cNvPr id="40" name="Picture 39" descr="A person wearing glasses&#10;&#10;Description automatically generated">
            <a:extLst>
              <a:ext uri="{FF2B5EF4-FFF2-40B4-BE49-F238E27FC236}">
                <a16:creationId xmlns:a16="http://schemas.microsoft.com/office/drawing/2014/main" id="{75BB34B9-3261-7E40-9EB3-3E05844DFE19}"/>
              </a:ext>
            </a:extLst>
          </p:cNvPr>
          <p:cNvPicPr>
            <a:picLocks noChangeAspect="1"/>
          </p:cNvPicPr>
          <p:nvPr/>
        </p:nvPicPr>
        <p:blipFill rotWithShape="1">
          <a:blip r:embed="rId2"/>
          <a:srcRect l="9875"/>
          <a:stretch/>
        </p:blipFill>
        <p:spPr>
          <a:xfrm>
            <a:off x="20" y="10"/>
            <a:ext cx="4635571" cy="6857990"/>
          </a:xfrm>
          <a:prstGeom prst="rect">
            <a:avLst/>
          </a:prstGeom>
          <a:effectLst/>
        </p:spPr>
      </p:pic>
    </p:spTree>
    <p:extLst>
      <p:ext uri="{BB962C8B-B14F-4D97-AF65-F5344CB8AC3E}">
        <p14:creationId xmlns:p14="http://schemas.microsoft.com/office/powerpoint/2010/main" val="189180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erson standing in a room&#10;&#10;Description automatically generated">
            <a:extLst>
              <a:ext uri="{FF2B5EF4-FFF2-40B4-BE49-F238E27FC236}">
                <a16:creationId xmlns:a16="http://schemas.microsoft.com/office/drawing/2014/main" id="{A61ABD4E-DAF4-9A4D-A5A9-312C8BAFF172}"/>
              </a:ext>
            </a:extLst>
          </p:cNvPr>
          <p:cNvPicPr>
            <a:picLocks noChangeAspect="1"/>
          </p:cNvPicPr>
          <p:nvPr/>
        </p:nvPicPr>
        <p:blipFill rotWithShape="1">
          <a:blip r:embed="rId2">
            <a:alphaModFix amt="35000"/>
          </a:blip>
          <a:srcRect l="6171" r="20051"/>
          <a:stretch/>
        </p:blipFill>
        <p:spPr>
          <a:xfrm>
            <a:off x="20" y="10"/>
            <a:ext cx="12191980" cy="6857990"/>
          </a:xfrm>
          <a:prstGeom prst="rect">
            <a:avLst/>
          </a:prstGeom>
        </p:spPr>
      </p:pic>
      <p:sp>
        <p:nvSpPr>
          <p:cNvPr id="2" name="Title 1">
            <a:extLst>
              <a:ext uri="{FF2B5EF4-FFF2-40B4-BE49-F238E27FC236}">
                <a16:creationId xmlns:a16="http://schemas.microsoft.com/office/drawing/2014/main" id="{8B442490-2BD4-DC47-AFD5-71356FC0B2AF}"/>
              </a:ext>
            </a:extLst>
          </p:cNvPr>
          <p:cNvSpPr>
            <a:spLocks noGrp="1"/>
          </p:cNvSpPr>
          <p:nvPr>
            <p:ph type="title"/>
          </p:nvPr>
        </p:nvSpPr>
        <p:spPr>
          <a:xfrm>
            <a:off x="838200" y="365125"/>
            <a:ext cx="10515600" cy="841883"/>
          </a:xfrm>
        </p:spPr>
        <p:txBody>
          <a:bodyPr>
            <a:normAutofit/>
          </a:bodyPr>
          <a:lstStyle/>
          <a:p>
            <a:r>
              <a:rPr lang="en-US" b="1" dirty="0">
                <a:solidFill>
                  <a:srgbClr val="00B0F0"/>
                </a:solidFill>
                <a:latin typeface="Calibri" panose="020F0502020204030204" pitchFamily="34" charset="0"/>
                <a:cs typeface="Calibri" panose="020F0502020204030204" pitchFamily="34" charset="0"/>
              </a:rPr>
              <a:t>Final thoughts..…</a:t>
            </a:r>
          </a:p>
        </p:txBody>
      </p:sp>
      <p:sp>
        <p:nvSpPr>
          <p:cNvPr id="3" name="Content Placeholder 2">
            <a:extLst>
              <a:ext uri="{FF2B5EF4-FFF2-40B4-BE49-F238E27FC236}">
                <a16:creationId xmlns:a16="http://schemas.microsoft.com/office/drawing/2014/main" id="{DE07F513-A38D-D34C-82BF-C01622193B5E}"/>
              </a:ext>
            </a:extLst>
          </p:cNvPr>
          <p:cNvSpPr>
            <a:spLocks noGrp="1"/>
          </p:cNvSpPr>
          <p:nvPr>
            <p:ph idx="1"/>
          </p:nvPr>
        </p:nvSpPr>
        <p:spPr>
          <a:xfrm>
            <a:off x="838200" y="1731263"/>
            <a:ext cx="10515600" cy="5010913"/>
          </a:xfrm>
        </p:spPr>
        <p:txBody>
          <a:bodyPr>
            <a:normAutofit fontScale="92500" lnSpcReduction="10000"/>
          </a:bodyPr>
          <a:lstStyle/>
          <a:p>
            <a:pPr marL="0" indent="0">
              <a:buNone/>
            </a:pPr>
            <a:r>
              <a:rPr lang="en-US" sz="2400" b="1" u="sng" dirty="0">
                <a:solidFill>
                  <a:srgbClr val="FFFFFF"/>
                </a:solidFill>
              </a:rPr>
              <a:t>BE PATIENT --</a:t>
            </a:r>
          </a:p>
          <a:p>
            <a:pPr marL="0" indent="0">
              <a:buNone/>
            </a:pPr>
            <a:endParaRPr lang="en-US" sz="2400" b="1" u="sng" dirty="0">
              <a:solidFill>
                <a:srgbClr val="FFFFFF"/>
              </a:solidFill>
            </a:endParaRPr>
          </a:p>
          <a:p>
            <a:pPr marL="0" indent="0">
              <a:buNone/>
            </a:pPr>
            <a:r>
              <a:rPr lang="en-US" sz="2600" b="1" dirty="0"/>
              <a:t>Some crew members may feel stressed as we all get back on set, and it can be a steep learning curve to work within the new restrictions. </a:t>
            </a:r>
          </a:p>
          <a:p>
            <a:pPr marL="0" indent="0">
              <a:buNone/>
            </a:pPr>
            <a:endParaRPr lang="en-US" sz="2600" b="1" dirty="0"/>
          </a:p>
          <a:p>
            <a:pPr marL="0" indent="0">
              <a:buNone/>
            </a:pPr>
            <a:r>
              <a:rPr lang="en-US" sz="2600" b="1" dirty="0"/>
              <a:t>It may be hard to hear each other through masks, and things may just take more time.  So we’ll all have to work harder to plan things out.</a:t>
            </a:r>
          </a:p>
          <a:p>
            <a:pPr marL="0" indent="0">
              <a:buNone/>
            </a:pPr>
            <a:endParaRPr lang="en-US" sz="2600" b="1" dirty="0"/>
          </a:p>
          <a:p>
            <a:pPr marL="0" indent="0">
              <a:buNone/>
            </a:pPr>
            <a:r>
              <a:rPr lang="en-US" sz="2600" b="1" dirty="0"/>
              <a:t> Those who’ve been shooting say:    </a:t>
            </a:r>
            <a:r>
              <a:rPr lang="en-US" sz="3200" b="1" dirty="0">
                <a:solidFill>
                  <a:srgbClr val="00B0F0"/>
                </a:solidFill>
              </a:rPr>
              <a:t>“</a:t>
            </a:r>
            <a:r>
              <a:rPr lang="en-US" sz="3200" b="1" u="sng" dirty="0">
                <a:solidFill>
                  <a:srgbClr val="00B0F0"/>
                </a:solidFill>
              </a:rPr>
              <a:t>It does get better!”</a:t>
            </a:r>
          </a:p>
          <a:p>
            <a:pPr marL="0" indent="0">
              <a:buNone/>
            </a:pPr>
            <a:endParaRPr lang="en-US" sz="3000" b="1" dirty="0">
              <a:solidFill>
                <a:schemeClr val="accent1"/>
              </a:solidFill>
            </a:endParaRPr>
          </a:p>
          <a:p>
            <a:pPr marL="0" indent="0">
              <a:buNone/>
            </a:pPr>
            <a:r>
              <a:rPr lang="en-US" sz="2600" b="1" dirty="0">
                <a:solidFill>
                  <a:srgbClr val="FFFFFF"/>
                </a:solidFill>
              </a:rPr>
              <a:t>And the final good news ---</a:t>
            </a:r>
          </a:p>
          <a:p>
            <a:pPr marL="0" indent="0" algn="ctr">
              <a:buNone/>
            </a:pPr>
            <a:r>
              <a:rPr lang="en-US" sz="3200" b="1" dirty="0">
                <a:solidFill>
                  <a:srgbClr val="00B0F0"/>
                </a:solidFill>
              </a:rPr>
              <a:t>“The bathrooms are being cleaned much more often!! </a:t>
            </a:r>
            <a:r>
              <a:rPr lang="en-US" sz="3000" b="1" dirty="0">
                <a:solidFill>
                  <a:srgbClr val="00B0F0"/>
                </a:solidFill>
              </a:rPr>
              <a:t>”</a:t>
            </a:r>
          </a:p>
        </p:txBody>
      </p:sp>
    </p:spTree>
    <p:extLst>
      <p:ext uri="{BB962C8B-B14F-4D97-AF65-F5344CB8AC3E}">
        <p14:creationId xmlns:p14="http://schemas.microsoft.com/office/powerpoint/2010/main" val="28769905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CDD7EF-BA62-6545-92D6-91548D65568E}"/>
              </a:ext>
            </a:extLst>
          </p:cNvPr>
          <p:cNvSpPr txBox="1"/>
          <p:nvPr/>
        </p:nvSpPr>
        <p:spPr>
          <a:xfrm>
            <a:off x="19878" y="4621329"/>
            <a:ext cx="4989444" cy="2015936"/>
          </a:xfrm>
          <a:prstGeom prst="rect">
            <a:avLst/>
          </a:prstGeom>
          <a:noFill/>
        </p:spPr>
        <p:txBody>
          <a:bodyPr wrap="square" rtlCol="0">
            <a:spAutoFit/>
          </a:bodyPr>
          <a:lstStyle/>
          <a:p>
            <a:pPr algn="ctr"/>
            <a:r>
              <a:rPr lang="en-US" sz="2500" dirty="0">
                <a:solidFill>
                  <a:srgbClr val="FF0000"/>
                </a:solidFill>
                <a:latin typeface="Casual" pitchFamily="2" charset="77"/>
              </a:rPr>
              <a:t>“The Agency wanted witness cameras on set, so they could see from the other room, but I shut that **** down!”</a:t>
            </a:r>
          </a:p>
          <a:p>
            <a:pPr algn="ctr"/>
            <a:r>
              <a:rPr lang="en-US" sz="2500" dirty="0">
                <a:solidFill>
                  <a:srgbClr val="FF0000"/>
                </a:solidFill>
                <a:latin typeface="Casual" pitchFamily="2" charset="77"/>
              </a:rPr>
              <a:t>      </a:t>
            </a:r>
            <a:r>
              <a:rPr lang="en-US" sz="2500" dirty="0" err="1">
                <a:solidFill>
                  <a:srgbClr val="FF0000"/>
                </a:solidFill>
                <a:latin typeface="Casual" pitchFamily="2" charset="77"/>
              </a:rPr>
              <a:t>Commerical</a:t>
            </a:r>
            <a:r>
              <a:rPr lang="en-US" sz="2500" dirty="0">
                <a:solidFill>
                  <a:srgbClr val="FF0000"/>
                </a:solidFill>
                <a:latin typeface="Casual" pitchFamily="2" charset="77"/>
              </a:rPr>
              <a:t> DP/Dir</a:t>
            </a:r>
          </a:p>
        </p:txBody>
      </p:sp>
      <p:sp>
        <p:nvSpPr>
          <p:cNvPr id="8" name="TextBox 7">
            <a:extLst>
              <a:ext uri="{FF2B5EF4-FFF2-40B4-BE49-F238E27FC236}">
                <a16:creationId xmlns:a16="http://schemas.microsoft.com/office/drawing/2014/main" id="{ECEB302E-AE27-D540-9A79-73212EFDACB8}"/>
              </a:ext>
            </a:extLst>
          </p:cNvPr>
          <p:cNvSpPr txBox="1"/>
          <p:nvPr/>
        </p:nvSpPr>
        <p:spPr>
          <a:xfrm>
            <a:off x="19878" y="457199"/>
            <a:ext cx="2773786" cy="3231654"/>
          </a:xfrm>
          <a:prstGeom prst="rect">
            <a:avLst/>
          </a:prstGeom>
          <a:noFill/>
        </p:spPr>
        <p:txBody>
          <a:bodyPr wrap="square" rtlCol="0">
            <a:spAutoFit/>
          </a:bodyPr>
          <a:lstStyle/>
          <a:p>
            <a:pPr algn="ctr"/>
            <a:r>
              <a:rPr lang="en-US" sz="3000" dirty="0">
                <a:solidFill>
                  <a:srgbClr val="C00000"/>
                </a:solidFill>
                <a:latin typeface="Casual" pitchFamily="2" charset="77"/>
              </a:rPr>
              <a:t>“Covid is stressful &amp; you may need   </a:t>
            </a:r>
          </a:p>
          <a:p>
            <a:pPr algn="ctr"/>
            <a:r>
              <a:rPr lang="en-US" sz="3000" dirty="0">
                <a:solidFill>
                  <a:srgbClr val="C00000"/>
                </a:solidFill>
                <a:latin typeface="Casual" pitchFamily="2" charset="77"/>
              </a:rPr>
              <a:t> F****g therapy!”</a:t>
            </a:r>
          </a:p>
          <a:p>
            <a:pPr algn="ctr"/>
            <a:r>
              <a:rPr lang="en-US" sz="3000" dirty="0">
                <a:solidFill>
                  <a:srgbClr val="C00000"/>
                </a:solidFill>
                <a:latin typeface="Casual" pitchFamily="2" charset="77"/>
              </a:rPr>
              <a:t> </a:t>
            </a:r>
            <a:r>
              <a:rPr lang="en-US" sz="2400" dirty="0">
                <a:solidFill>
                  <a:srgbClr val="C00000"/>
                </a:solidFill>
                <a:latin typeface="Casual" pitchFamily="2" charset="77"/>
              </a:rPr>
              <a:t>Fellow ASC Member</a:t>
            </a:r>
          </a:p>
        </p:txBody>
      </p:sp>
      <p:pic>
        <p:nvPicPr>
          <p:cNvPr id="13" name="Content Placeholder 12" descr="A group of people standing in a room&#10;&#10;Description automatically generated">
            <a:extLst>
              <a:ext uri="{FF2B5EF4-FFF2-40B4-BE49-F238E27FC236}">
                <a16:creationId xmlns:a16="http://schemas.microsoft.com/office/drawing/2014/main" id="{CB98A957-3256-E941-8A3A-DC08A8CD4B90}"/>
              </a:ext>
            </a:extLst>
          </p:cNvPr>
          <p:cNvPicPr>
            <a:picLocks noGrp="1" noChangeAspect="1"/>
          </p:cNvPicPr>
          <p:nvPr>
            <p:ph idx="1"/>
          </p:nvPr>
        </p:nvPicPr>
        <p:blipFill>
          <a:blip r:embed="rId2"/>
          <a:stretch>
            <a:fillRect/>
          </a:stretch>
        </p:blipFill>
        <p:spPr>
          <a:xfrm>
            <a:off x="2793664" y="0"/>
            <a:ext cx="5801784" cy="4351338"/>
          </a:xfrm>
        </p:spPr>
      </p:pic>
      <p:sp>
        <p:nvSpPr>
          <p:cNvPr id="14" name="TextBox 13">
            <a:extLst>
              <a:ext uri="{FF2B5EF4-FFF2-40B4-BE49-F238E27FC236}">
                <a16:creationId xmlns:a16="http://schemas.microsoft.com/office/drawing/2014/main" id="{3B75A971-7F5E-D042-BAF1-23B9B78DEEF3}"/>
              </a:ext>
            </a:extLst>
          </p:cNvPr>
          <p:cNvSpPr txBox="1"/>
          <p:nvPr/>
        </p:nvSpPr>
        <p:spPr>
          <a:xfrm>
            <a:off x="5174166" y="4351338"/>
            <a:ext cx="6997956" cy="2308324"/>
          </a:xfrm>
          <a:prstGeom prst="rect">
            <a:avLst/>
          </a:prstGeom>
          <a:noFill/>
        </p:spPr>
        <p:txBody>
          <a:bodyPr wrap="square" rtlCol="0">
            <a:spAutoFit/>
          </a:bodyPr>
          <a:lstStyle/>
          <a:p>
            <a:pPr algn="ctr"/>
            <a:endParaRPr lang="en-US" sz="2400" dirty="0">
              <a:solidFill>
                <a:schemeClr val="accent1"/>
              </a:solidFill>
              <a:latin typeface="Casual" pitchFamily="2" charset="77"/>
            </a:endParaRPr>
          </a:p>
          <a:p>
            <a:pPr algn="ctr"/>
            <a:r>
              <a:rPr lang="en-US" sz="2400" dirty="0">
                <a:solidFill>
                  <a:schemeClr val="accent1"/>
                </a:solidFill>
                <a:latin typeface="Casual" pitchFamily="2" charset="77"/>
              </a:rPr>
              <a:t>“You can theorize all you like about safety protocols, but until you get on set, you don’t really know…But, I can tell you it is impossible to keep a camera crew 1.5 meters apart.” </a:t>
            </a:r>
          </a:p>
          <a:p>
            <a:pPr algn="ctr"/>
            <a:r>
              <a:rPr lang="en-US" sz="2400" dirty="0">
                <a:solidFill>
                  <a:schemeClr val="accent1"/>
                </a:solidFill>
                <a:latin typeface="Casual" pitchFamily="2" charset="77"/>
              </a:rPr>
              <a:t>       Lucas Foster, producer </a:t>
            </a:r>
          </a:p>
        </p:txBody>
      </p:sp>
      <p:sp>
        <p:nvSpPr>
          <p:cNvPr id="15" name="TextBox 14">
            <a:extLst>
              <a:ext uri="{FF2B5EF4-FFF2-40B4-BE49-F238E27FC236}">
                <a16:creationId xmlns:a16="http://schemas.microsoft.com/office/drawing/2014/main" id="{38283091-86A0-E344-94D9-D04045AA0EA7}"/>
              </a:ext>
            </a:extLst>
          </p:cNvPr>
          <p:cNvSpPr txBox="1"/>
          <p:nvPr/>
        </p:nvSpPr>
        <p:spPr>
          <a:xfrm>
            <a:off x="8956429" y="-178429"/>
            <a:ext cx="2854712" cy="4585871"/>
          </a:xfrm>
          <a:prstGeom prst="rect">
            <a:avLst/>
          </a:prstGeom>
          <a:noFill/>
        </p:spPr>
        <p:txBody>
          <a:bodyPr wrap="square" rtlCol="0">
            <a:spAutoFit/>
          </a:bodyPr>
          <a:lstStyle/>
          <a:p>
            <a:pPr algn="ctr"/>
            <a:endParaRPr lang="en-US" dirty="0"/>
          </a:p>
          <a:p>
            <a:pPr algn="ctr"/>
            <a:r>
              <a:rPr lang="en-US" sz="2800" dirty="0">
                <a:solidFill>
                  <a:schemeClr val="accent6">
                    <a:lumMod val="50000"/>
                  </a:schemeClr>
                </a:solidFill>
                <a:latin typeface="Casual" pitchFamily="2" charset="77"/>
              </a:rPr>
              <a:t>”Production made me sign an NDA, so I can’t talk about any of the safety protocols that have been enacted.” </a:t>
            </a:r>
            <a:endParaRPr lang="en-US" sz="2600" dirty="0">
              <a:solidFill>
                <a:schemeClr val="accent6">
                  <a:lumMod val="50000"/>
                </a:schemeClr>
              </a:solidFill>
              <a:latin typeface="Casual" pitchFamily="2" charset="77"/>
            </a:endParaRPr>
          </a:p>
          <a:p>
            <a:pPr algn="ctr"/>
            <a:r>
              <a:rPr lang="en-US" sz="2600" dirty="0">
                <a:solidFill>
                  <a:schemeClr val="accent6">
                    <a:lumMod val="50000"/>
                  </a:schemeClr>
                </a:solidFill>
                <a:latin typeface="Casual" pitchFamily="2" charset="77"/>
              </a:rPr>
              <a:t> </a:t>
            </a:r>
            <a:r>
              <a:rPr lang="en-US" sz="2400" u="sng" dirty="0">
                <a:solidFill>
                  <a:schemeClr val="accent6">
                    <a:lumMod val="50000"/>
                  </a:schemeClr>
                </a:solidFill>
                <a:latin typeface="Casual" pitchFamily="2" charset="77"/>
              </a:rPr>
              <a:t>A FEW </a:t>
            </a:r>
            <a:r>
              <a:rPr lang="en-US" sz="2400" dirty="0">
                <a:solidFill>
                  <a:schemeClr val="accent6">
                    <a:lumMod val="50000"/>
                  </a:schemeClr>
                </a:solidFill>
                <a:latin typeface="Casual" pitchFamily="2" charset="77"/>
              </a:rPr>
              <a:t>fellow ASC Members </a:t>
            </a:r>
          </a:p>
        </p:txBody>
      </p:sp>
    </p:spTree>
    <p:extLst>
      <p:ext uri="{BB962C8B-B14F-4D97-AF65-F5344CB8AC3E}">
        <p14:creationId xmlns:p14="http://schemas.microsoft.com/office/powerpoint/2010/main" val="2411846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918</Words>
  <Application>Microsoft Macintosh PowerPoint</Application>
  <PresentationFormat>Widescreen</PresentationFormat>
  <Paragraphs>71</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Casual</vt:lpstr>
      <vt:lpstr>Office Theme</vt:lpstr>
      <vt:lpstr>  FRONTLINE             UPDATES</vt:lpstr>
      <vt:lpstr>“Covid” Commercials   April into June</vt:lpstr>
      <vt:lpstr> Movies at the beginning of a Pandemic…  </vt:lpstr>
      <vt:lpstr>“Children of the Corn” -   Key points  “No matter how good your protocols,  you’re only as strong as your weakest link”.  Lucas Foster – Producer  </vt:lpstr>
      <vt:lpstr>BACK TO “ONE”!</vt:lpstr>
      <vt:lpstr>The “New Normal”  </vt:lpstr>
      <vt:lpstr>Final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FRONTLINE             UPDATES</dc:title>
  <dc:creator>cynthia pusheck</dc:creator>
  <cp:lastModifiedBy>cynthia pusheck</cp:lastModifiedBy>
  <cp:revision>10</cp:revision>
  <dcterms:created xsi:type="dcterms:W3CDTF">2020-07-29T16:10:34Z</dcterms:created>
  <dcterms:modified xsi:type="dcterms:W3CDTF">2020-07-29T17:43:45Z</dcterms:modified>
</cp:coreProperties>
</file>